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395" r:id="rId3"/>
    <p:sldId id="257" r:id="rId4"/>
    <p:sldId id="379" r:id="rId5"/>
    <p:sldId id="381" r:id="rId6"/>
    <p:sldId id="380" r:id="rId7"/>
    <p:sldId id="383" r:id="rId8"/>
    <p:sldId id="384" r:id="rId9"/>
    <p:sldId id="385" r:id="rId10"/>
    <p:sldId id="386" r:id="rId11"/>
    <p:sldId id="388" r:id="rId12"/>
    <p:sldId id="390" r:id="rId13"/>
    <p:sldId id="391" r:id="rId14"/>
    <p:sldId id="389" r:id="rId15"/>
    <p:sldId id="392" r:id="rId16"/>
    <p:sldId id="378" r:id="rId17"/>
  </p:sldIdLst>
  <p:sldSz cx="9144000" cy="5143500" type="screen16x9"/>
  <p:notesSz cx="9144000" cy="5143500"/>
  <p:embeddedFontLst>
    <p:embeddedFont>
      <p:font typeface="Myriad Pro Black" panose="020B0803030403020204" charset="0"/>
      <p:bold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entury Gothic" panose="020B0502020202020204" pitchFamily="34" charset="0"/>
      <p:regular r:id="rId28"/>
      <p:bold r:id="rId29"/>
      <p:italic r:id="rId30"/>
      <p:boldItalic r:id="rId3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C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138" autoAdjust="0"/>
  </p:normalViewPr>
  <p:slideViewPr>
    <p:cSldViewPr>
      <p:cViewPr varScale="1">
        <p:scale>
          <a:sx n="115" d="100"/>
          <a:sy n="115" d="100"/>
        </p:scale>
        <p:origin x="542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40C1F-0032-431C-8FAB-96526BBF0541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DA95A-3894-4F42-9E15-06A957E1C8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1334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577365" y="1272837"/>
            <a:ext cx="3989268" cy="1549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333333"/>
                </a:solidFill>
                <a:latin typeface="Calibri"/>
                <a:cs typeface="Calibri"/>
              </a:defRPr>
            </a:lvl1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545319" y="3454316"/>
            <a:ext cx="4053361" cy="696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подзаголовка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86455" y="1531791"/>
            <a:ext cx="3150870" cy="2720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314625" y="1300315"/>
            <a:ext cx="3256279" cy="2854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" b="0" i="1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45699" y="900379"/>
            <a:ext cx="6252600" cy="1151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45699" y="900379"/>
            <a:ext cx="6252600" cy="1151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1" i="0">
                <a:solidFill>
                  <a:srgbClr val="292929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12/14/2022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658205"/>
            <a:ext cx="3352800" cy="105451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21057" y="2056180"/>
            <a:ext cx="5486400" cy="689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2400" dirty="0">
                <a:solidFill>
                  <a:schemeClr val="bg1"/>
                </a:solidFill>
                <a:latin typeface="Myriad Pro Black" panose="020B0803030403020204" pitchFamily="34" charset="0"/>
              </a:rPr>
              <a:t>Курсовой проект </a:t>
            </a:r>
            <a:r>
              <a:rPr lang="ru-RU" sz="2400" dirty="0" err="1">
                <a:solidFill>
                  <a:schemeClr val="bg1"/>
                </a:solidFill>
                <a:latin typeface="Myriad Pro Black" panose="020B0803030403020204" pitchFamily="34" charset="0"/>
              </a:rPr>
              <a:t>АиП</a:t>
            </a:r>
            <a:endParaRPr lang="ru-RU" sz="2400" dirty="0">
              <a:solidFill>
                <a:schemeClr val="bg1"/>
              </a:solidFill>
              <a:latin typeface="Myriad Pro Black" panose="020B0803030403020204" pitchFamily="34" charset="0"/>
            </a:endParaRPr>
          </a:p>
          <a:p>
            <a:pPr>
              <a:lnSpc>
                <a:spcPct val="80000"/>
              </a:lnSpc>
            </a:pPr>
            <a:endParaRPr lang="ru-RU" sz="2400" dirty="0">
              <a:solidFill>
                <a:schemeClr val="bg1"/>
              </a:solidFill>
              <a:latin typeface="Myriad Pro Black" panose="020B08030304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1057" y="3714750"/>
            <a:ext cx="42319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8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Выполнил:</a:t>
            </a:r>
          </a:p>
          <a:p>
            <a:pPr>
              <a:lnSpc>
                <a:spcPct val="80000"/>
              </a:lnSpc>
            </a:pPr>
            <a:r>
              <a:rPr lang="ru-RU" sz="1800" dirty="0">
                <a:solidFill>
                  <a:schemeClr val="bg1"/>
                </a:solidFill>
                <a:latin typeface="Myriad Pro Black" panose="020B0803030403020204" pitchFamily="34" charset="0"/>
              </a:rPr>
              <a:t>Студент группы </a:t>
            </a:r>
            <a:r>
              <a:rPr lang="ru-RU" sz="18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ИС/б-2</a:t>
            </a:r>
            <a:r>
              <a:rPr lang="en-US" sz="18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1</a:t>
            </a:r>
            <a:r>
              <a:rPr lang="ru-RU" sz="18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-</a:t>
            </a:r>
            <a:r>
              <a:rPr lang="en-US" sz="18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3</a:t>
            </a:r>
            <a:r>
              <a:rPr lang="ru-RU" sz="18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-о</a:t>
            </a:r>
            <a:endParaRPr lang="ru-RU" sz="1800" dirty="0">
              <a:solidFill>
                <a:schemeClr val="bg1"/>
              </a:solidFill>
              <a:latin typeface="Myriad Pro Black" panose="020B0803030403020204" pitchFamily="34" charset="0"/>
            </a:endParaRPr>
          </a:p>
          <a:p>
            <a:pPr>
              <a:lnSpc>
                <a:spcPct val="80000"/>
              </a:lnSpc>
            </a:pPr>
            <a:r>
              <a:rPr lang="ru-RU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Пышногуб Виктор Сергеевич</a:t>
            </a:r>
          </a:p>
          <a:p>
            <a:pPr>
              <a:lnSpc>
                <a:spcPct val="80000"/>
              </a:lnSpc>
            </a:pPr>
            <a:r>
              <a:rPr lang="ru-RU" sz="18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Проверил</a:t>
            </a:r>
            <a:r>
              <a:rPr lang="en-US" sz="18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: </a:t>
            </a:r>
            <a:r>
              <a:rPr lang="ru-RU" sz="18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ст</a:t>
            </a:r>
            <a:r>
              <a:rPr lang="ru-RU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. пр.</a:t>
            </a:r>
          </a:p>
          <a:p>
            <a:pPr>
              <a:lnSpc>
                <a:spcPct val="80000"/>
              </a:lnSpc>
            </a:pPr>
            <a:r>
              <a:rPr lang="ru-RU" sz="18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Сметанина Т.И.</a:t>
            </a:r>
            <a:endParaRPr lang="ru-RU" sz="1800" dirty="0">
              <a:solidFill>
                <a:schemeClr val="bg1"/>
              </a:solidFill>
              <a:latin typeface="Myriad Pro Black" panose="020B0803030403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Вывод содержимого таблицы</a:t>
            </a:r>
          </a:p>
        </p:txBody>
      </p:sp>
      <p:pic>
        <p:nvPicPr>
          <p:cNvPr id="10" name="Рисунок 9"/>
          <p:cNvPicPr/>
          <p:nvPr/>
        </p:nvPicPr>
        <p:blipFill>
          <a:blip r:embed="rId3"/>
          <a:stretch>
            <a:fillRect/>
          </a:stretch>
        </p:blipFill>
        <p:spPr>
          <a:xfrm>
            <a:off x="532073" y="746693"/>
            <a:ext cx="8208912" cy="436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416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Сортировка списка.</a:t>
            </a:r>
          </a:p>
        </p:txBody>
      </p:sp>
      <p:pic>
        <p:nvPicPr>
          <p:cNvPr id="10" name="Рисунок 9"/>
          <p:cNvPicPr/>
          <p:nvPr/>
        </p:nvPicPr>
        <p:blipFill>
          <a:blip r:embed="rId3"/>
          <a:stretch>
            <a:fillRect/>
          </a:stretch>
        </p:blipFill>
        <p:spPr>
          <a:xfrm>
            <a:off x="1205925" y="637264"/>
            <a:ext cx="6631387" cy="2222518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925" y="2728003"/>
            <a:ext cx="6631387" cy="229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60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Выполнение задания по варианту.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578928"/>
            <a:ext cx="7055587" cy="2402137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99" y="2666949"/>
            <a:ext cx="7055587" cy="23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905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Взаимодействие с информацией.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613509"/>
            <a:ext cx="7155800" cy="208806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970" y="2741054"/>
            <a:ext cx="7132938" cy="20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433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Завершение работы.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26" y="1347614"/>
            <a:ext cx="8776683" cy="260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533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5" name="Группа 4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7" name="Прямоугольник 6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8" name="Полилиния 7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6" name="Рисунок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Выводы </a:t>
            </a:r>
            <a:endParaRPr lang="ru-RU" sz="1400" dirty="0">
              <a:solidFill>
                <a:schemeClr val="bg1"/>
              </a:solidFill>
              <a:latin typeface="Myriad Pro Black" panose="020B0803030403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251520" y="699542"/>
            <a:ext cx="8640960" cy="39303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 ходе выполнения курсового проекта была разработана программа, в основу алгоритма которой положена структура данных в виде бинарного дерева, позволяющего выполнять просмотр, редактирование, сохранение и обработку данных. Особенностями программы являются: сортировка элементов конкретной таблицы по всем полям как по возрастанию (в алфавитном порядке), так и по убыванию (не в алфавитном порядке); удобный, ориентированный на пользователя интерфейс программы, схожий с стандартным интерфейсом некоторых текстовых редакторов.</a:t>
            </a: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 </a:t>
            </a:r>
            <a:r>
              <a:rPr lang="ru-RU" sz="14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результате разработки 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были достигнуты цели курсового проектирования: углублены знания языка Си; получен навык разработки программ с использованием методологии структурного программирования, а также получены практические навыки разработки приложений с использованием </a:t>
            </a:r>
            <a:r>
              <a:rPr lang="ru-RU" sz="14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сторонних 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открытых библиотек. Полученные навыки помогут разрабатывать пользователь-ориентированные приложения в терминальной среде.</a:t>
            </a:r>
          </a:p>
        </p:txBody>
      </p:sp>
    </p:spTree>
    <p:extLst>
      <p:ext uri="{BB962C8B-B14F-4D97-AF65-F5344CB8AC3E}">
        <p14:creationId xmlns:p14="http://schemas.microsoft.com/office/powerpoint/2010/main" val="1509953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 7"/>
          <p:cNvGrpSpPr/>
          <p:nvPr/>
        </p:nvGrpSpPr>
        <p:grpSpPr>
          <a:xfrm>
            <a:off x="0" y="-5563"/>
            <a:ext cx="9144000" cy="5149063"/>
            <a:chOff x="-2931" y="-6103"/>
            <a:chExt cx="12194930" cy="867688"/>
          </a:xfrm>
        </p:grpSpPr>
        <p:sp>
          <p:nvSpPr>
            <p:cNvPr id="9" name="Прямоугольник 8"/>
            <p:cNvSpPr/>
            <p:nvPr/>
          </p:nvSpPr>
          <p:spPr>
            <a:xfrm>
              <a:off x="0" y="-6103"/>
              <a:ext cx="12191999" cy="86768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" name="Полилиния 9"/>
            <p:cNvSpPr/>
            <p:nvPr/>
          </p:nvSpPr>
          <p:spPr>
            <a:xfrm>
              <a:off x="-2931" y="-6103"/>
              <a:ext cx="8638075" cy="867685"/>
            </a:xfrm>
            <a:custGeom>
              <a:avLst/>
              <a:gdLst>
                <a:gd name="connsiteX0" fmla="*/ 0 w 9967865"/>
                <a:gd name="connsiteY0" fmla="*/ 0 h 679010"/>
                <a:gd name="connsiteX1" fmla="*/ 9967865 w 9967865"/>
                <a:gd name="connsiteY1" fmla="*/ 0 h 679010"/>
                <a:gd name="connsiteX2" fmla="*/ 7659232 w 9967865"/>
                <a:gd name="connsiteY2" fmla="*/ 679010 h 679010"/>
                <a:gd name="connsiteX3" fmla="*/ 0 w 9967865"/>
                <a:gd name="connsiteY3" fmla="*/ 679010 h 679010"/>
                <a:gd name="connsiteX4" fmla="*/ 0 w 9967865"/>
                <a:gd name="connsiteY4" fmla="*/ 0 h 679010"/>
                <a:gd name="connsiteX0" fmla="*/ 0 w 9967865"/>
                <a:gd name="connsiteY0" fmla="*/ 0 h 686788"/>
                <a:gd name="connsiteX1" fmla="*/ 9967865 w 9967865"/>
                <a:gd name="connsiteY1" fmla="*/ 0 h 686788"/>
                <a:gd name="connsiteX2" fmla="*/ 9086239 w 9967865"/>
                <a:gd name="connsiteY2" fmla="*/ 686788 h 686788"/>
                <a:gd name="connsiteX3" fmla="*/ 0 w 9967865"/>
                <a:gd name="connsiteY3" fmla="*/ 679010 h 686788"/>
                <a:gd name="connsiteX4" fmla="*/ 0 w 9967865"/>
                <a:gd name="connsiteY4" fmla="*/ 0 h 686788"/>
                <a:gd name="connsiteX0" fmla="*/ 0 w 9967865"/>
                <a:gd name="connsiteY0" fmla="*/ 0 h 750734"/>
                <a:gd name="connsiteX1" fmla="*/ 9967865 w 9967865"/>
                <a:gd name="connsiteY1" fmla="*/ 0 h 750734"/>
                <a:gd name="connsiteX2" fmla="*/ 9086239 w 9967865"/>
                <a:gd name="connsiteY2" fmla="*/ 686788 h 750734"/>
                <a:gd name="connsiteX3" fmla="*/ 422409 w 9967865"/>
                <a:gd name="connsiteY3" fmla="*/ 750734 h 750734"/>
                <a:gd name="connsiteX4" fmla="*/ 0 w 9967865"/>
                <a:gd name="connsiteY4" fmla="*/ 0 h 750734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9086239 w 9967865"/>
                <a:gd name="connsiteY2" fmla="*/ 686788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9318564 w 9967865"/>
                <a:gd name="connsiteY2" fmla="*/ 634624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9001757 w 9967865"/>
                <a:gd name="connsiteY2" fmla="*/ 683527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8929948 w 9967865"/>
                <a:gd name="connsiteY2" fmla="*/ 686788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774813"/>
                <a:gd name="connsiteX1" fmla="*/ 9967865 w 9967865"/>
                <a:gd name="connsiteY1" fmla="*/ 0 h 774813"/>
                <a:gd name="connsiteX2" fmla="*/ 9153824 w 9967865"/>
                <a:gd name="connsiteY2" fmla="*/ 774813 h 774813"/>
                <a:gd name="connsiteX3" fmla="*/ 4224 w 9967865"/>
                <a:gd name="connsiteY3" fmla="*/ 688791 h 774813"/>
                <a:gd name="connsiteX4" fmla="*/ 0 w 9967865"/>
                <a:gd name="connsiteY4" fmla="*/ 0 h 774813"/>
                <a:gd name="connsiteX0" fmla="*/ 0 w 9967865"/>
                <a:gd name="connsiteY0" fmla="*/ 0 h 688791"/>
                <a:gd name="connsiteX1" fmla="*/ 9967865 w 9967865"/>
                <a:gd name="connsiteY1" fmla="*/ 0 h 688791"/>
                <a:gd name="connsiteX2" fmla="*/ 8824346 w 9967865"/>
                <a:gd name="connsiteY2" fmla="*/ 484656 h 688791"/>
                <a:gd name="connsiteX3" fmla="*/ 4224 w 9967865"/>
                <a:gd name="connsiteY3" fmla="*/ 688791 h 688791"/>
                <a:gd name="connsiteX4" fmla="*/ 0 w 9967865"/>
                <a:gd name="connsiteY4" fmla="*/ 0 h 688791"/>
                <a:gd name="connsiteX0" fmla="*/ 0 w 9967865"/>
                <a:gd name="connsiteY0" fmla="*/ 0 h 690048"/>
                <a:gd name="connsiteX1" fmla="*/ 9967865 w 9967865"/>
                <a:gd name="connsiteY1" fmla="*/ 0 h 690048"/>
                <a:gd name="connsiteX2" fmla="*/ 8760984 w 9967865"/>
                <a:gd name="connsiteY2" fmla="*/ 690048 h 690048"/>
                <a:gd name="connsiteX3" fmla="*/ 4224 w 9967865"/>
                <a:gd name="connsiteY3" fmla="*/ 688791 h 690048"/>
                <a:gd name="connsiteX4" fmla="*/ 0 w 9967865"/>
                <a:gd name="connsiteY4" fmla="*/ 0 h 69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7865" h="690048">
                  <a:moveTo>
                    <a:pt x="0" y="0"/>
                  </a:moveTo>
                  <a:lnTo>
                    <a:pt x="9967865" y="0"/>
                  </a:lnTo>
                  <a:lnTo>
                    <a:pt x="8760984" y="690048"/>
                  </a:lnTo>
                  <a:lnTo>
                    <a:pt x="4224" y="688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1" name="object 3"/>
          <p:cNvSpPr txBox="1"/>
          <p:nvPr/>
        </p:nvSpPr>
        <p:spPr>
          <a:xfrm>
            <a:off x="838200" y="1524630"/>
            <a:ext cx="7543800" cy="1754776"/>
          </a:xfrm>
          <a:prstGeom prst="rect">
            <a:avLst/>
          </a:prstGeom>
        </p:spPr>
        <p:txBody>
          <a:bodyPr vert="horz" wrap="square" lIns="0" tIns="419100" rIns="0" bIns="0" rtlCol="0" anchor="ctr" anchorCtr="0">
            <a:spAutoFit/>
          </a:bodyPr>
          <a:lstStyle/>
          <a:p>
            <a:pPr marR="5080">
              <a:lnSpc>
                <a:spcPct val="70000"/>
              </a:lnSpc>
            </a:pPr>
            <a:r>
              <a:rPr lang="ru-RU" sz="6000" dirty="0">
                <a:solidFill>
                  <a:schemeClr val="bg1"/>
                </a:solidFill>
                <a:latin typeface="Myriad Pro Black" panose="020B0803030403020204" pitchFamily="34" charset="0"/>
                <a:cs typeface="Calibri"/>
              </a:rPr>
              <a:t>СПАСИБО</a:t>
            </a:r>
            <a:br>
              <a:rPr lang="ru-RU" sz="6000" dirty="0">
                <a:solidFill>
                  <a:schemeClr val="bg1"/>
                </a:solidFill>
                <a:latin typeface="Myriad Pro Black" panose="020B0803030403020204" pitchFamily="34" charset="0"/>
                <a:cs typeface="Calibri"/>
              </a:rPr>
            </a:br>
            <a:r>
              <a:rPr lang="ru-RU" sz="6000" dirty="0">
                <a:solidFill>
                  <a:schemeClr val="bg1"/>
                </a:solidFill>
                <a:latin typeface="Myriad Pro Black" panose="020B0803030403020204" pitchFamily="34" charset="0"/>
                <a:cs typeface="Calibri"/>
              </a:rPr>
              <a:t>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733878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5" name="Прямоугольник 4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6" name="Полилиния 5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 smtClean="0">
                <a:solidFill>
                  <a:schemeClr val="bg1"/>
                </a:solidFill>
                <a:latin typeface="Myriad Pro Black" panose="020B0803030403020204" pitchFamily="34" charset="0"/>
              </a:rPr>
              <a:t>Цели и задачи курсового проекта</a:t>
            </a:r>
            <a:endParaRPr lang="ru-RU" sz="1400" dirty="0">
              <a:solidFill>
                <a:schemeClr val="bg1"/>
              </a:solidFill>
              <a:latin typeface="Myriad Pro Black" panose="020B080303040302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467544" y="843558"/>
            <a:ext cx="8287572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Целью курсового проектирования является систематизация, закрепление и углубление знаний в области основ процедурного программирования и совершенствование практических навыков разработки программ на языке Си на примере разработки программы «Программа учета выданных книг в библиотеке», представляющей собой упрощённое подобие базы данных и позволяющей выполнять различные операции над записями.</a:t>
            </a:r>
          </a:p>
          <a:p>
            <a:pPr indent="449580" algn="just">
              <a:lnSpc>
                <a:spcPct val="150000"/>
              </a:lnSpc>
              <a:spcAft>
                <a:spcPts val="0"/>
              </a:spcAft>
            </a:pP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Для достижения цели на разных этапах курсового проектирования должны быть решены следующие задачи: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выбор варианта задания и детализация поставки задачи;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определение требований к функциям, выполняемых разрабатываемой программой;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ymbol" panose="05050102010706020507" pitchFamily="18" charset="2"/>
              <a:buChar char=""/>
            </a:pP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выбор типов и проектирование структур данных, определяющих способы представления, хранения и преобразования входных, выходных и промежуточных данных;</a:t>
            </a:r>
          </a:p>
        </p:txBody>
      </p:sp>
    </p:spTree>
    <p:extLst>
      <p:ext uri="{BB962C8B-B14F-4D97-AF65-F5344CB8AC3E}">
        <p14:creationId xmlns:p14="http://schemas.microsoft.com/office/powerpoint/2010/main" val="3812069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6374" y="1123950"/>
            <a:ext cx="7734057" cy="3090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/>
            <a:r>
              <a:rPr lang="ru-RU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Программа предназначена для организации, </a:t>
            </a:r>
            <a:r>
              <a:rPr lang="ru-RU" sz="20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хранения и </a:t>
            </a:r>
            <a:r>
              <a:rPr lang="ru-RU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модификации данных о выданных в библиотеке книгах через пользователь-ориентированный терминальный интерфейс</a:t>
            </a:r>
            <a:r>
              <a:rPr lang="ru-RU" sz="20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ru-RU" sz="2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/>
            <a:r>
              <a:rPr lang="ru-RU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Области применения программы: библиотеки, находящиеся в городе Севастополь и в его округе. Одной из возможностей программы является импорт данных, сохранённых в формате «</a:t>
            </a:r>
            <a:r>
              <a:rPr lang="ru-RU" sz="20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txt</a:t>
            </a:r>
            <a:r>
              <a:rPr lang="ru-RU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», что позволяет работать с данными как из других программ, так и с данными, изначально созданными с помощью текстовых редакторов.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НАЗНАЧЕНИЕ И ОБЛАСТЬ ПРИМЕНЕНИЯ ПРОГРАММЫ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6375" y="1123950"/>
            <a:ext cx="7693448" cy="193642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Для разработки программы была создана следующая среда разработки: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компилятор </a:t>
            </a:r>
            <a:r>
              <a:rPr lang="en-US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Microsoft C++;</a:t>
            </a:r>
            <a:endParaRPr lang="en-US" sz="25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текстовый редактор 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MS </a:t>
            </a:r>
            <a:r>
              <a:rPr lang="en-US" sz="25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VisualStudio</a:t>
            </a:r>
            <a:r>
              <a:rPr lang="en-US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  <a:endParaRPr lang="en-US" sz="25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СКВ 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git.</a:t>
            </a:r>
            <a:endParaRPr lang="ru-RU" sz="25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Выбор среды и языка программирования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C5BCCCF-B03B-4215-A82E-ADD87C4234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219822"/>
            <a:ext cx="1808423" cy="1808423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41CC5E-BA74-4284-8264-8A8C819EC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8184" y="3060378"/>
            <a:ext cx="1851646" cy="185164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552" y="3060378"/>
            <a:ext cx="1842257" cy="190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21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3482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6375" y="1123950"/>
            <a:ext cx="7693448" cy="3090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Программа была разделена на модули следующим образом:</a:t>
            </a:r>
            <a:endParaRPr lang="en-US" sz="25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главный файл</a:t>
            </a:r>
            <a:r>
              <a:rPr lang="en-US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ядро </a:t>
            </a:r>
            <a:r>
              <a:rPr lang="ru-RU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интерфейса</a:t>
            </a:r>
            <a:r>
              <a:rPr lang="en-US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  <a:endParaRPr lang="en-US" sz="25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я</a:t>
            </a:r>
            <a:r>
              <a:rPr lang="ru-RU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дро программы</a:t>
            </a:r>
            <a:r>
              <a:rPr lang="en-US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  <a:endParaRPr lang="ru-RU" sz="2500" dirty="0" smtClean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</a:t>
            </a:r>
            <a:r>
              <a:rPr lang="ru-RU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спомогательные утилиты ввода</a:t>
            </a:r>
            <a:r>
              <a:rPr lang="en-US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  <a:endParaRPr lang="ru-RU" sz="2500" dirty="0" smtClean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5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</a:t>
            </a:r>
            <a:r>
              <a:rPr lang="ru-RU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спомогательные утилиты для работы с </a:t>
            </a:r>
            <a:r>
              <a:rPr lang="ru-RU" sz="2500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хеш</a:t>
            </a:r>
            <a:r>
              <a:rPr lang="ru-RU" sz="25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-кодами. </a:t>
            </a:r>
            <a:endParaRPr lang="ru-RU" sz="25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Разработка модульной структуры программы</a:t>
            </a:r>
          </a:p>
        </p:txBody>
      </p:sp>
    </p:spTree>
    <p:extLst>
      <p:ext uri="{BB962C8B-B14F-4D97-AF65-F5344CB8AC3E}">
        <p14:creationId xmlns:p14="http://schemas.microsoft.com/office/powerpoint/2010/main" val="395495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6375" y="11239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Структуры данных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6F36898-07E4-4EA4-B7E3-5547B8B52B3B}"/>
              </a:ext>
            </a:extLst>
          </p:cNvPr>
          <p:cNvSpPr/>
          <p:nvPr/>
        </p:nvSpPr>
        <p:spPr>
          <a:xfrm>
            <a:off x="586931" y="699542"/>
            <a:ext cx="2976957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/>
              <a:t>Структура хранения ФИО:</a:t>
            </a:r>
          </a:p>
          <a:p>
            <a:r>
              <a:rPr lang="en-US" sz="1400" dirty="0" err="1"/>
              <a:t>typedef</a:t>
            </a:r>
            <a:r>
              <a:rPr lang="en-US" sz="1400" dirty="0"/>
              <a:t> </a:t>
            </a:r>
            <a:r>
              <a:rPr lang="en-US" sz="1400" dirty="0" err="1"/>
              <a:t>struct</a:t>
            </a:r>
            <a:r>
              <a:rPr lang="ru-RU" sz="1400" dirty="0"/>
              <a:t> { //Структура для хранения </a:t>
            </a:r>
            <a:r>
              <a:rPr lang="ru-RU" sz="1400" dirty="0" err="1"/>
              <a:t>фио</a:t>
            </a:r>
            <a:endParaRPr lang="ru-RU" sz="1400" dirty="0"/>
          </a:p>
          <a:p>
            <a:r>
              <a:rPr lang="ru-RU" sz="1400" dirty="0"/>
              <a:t>    </a:t>
            </a:r>
            <a:r>
              <a:rPr lang="en-US" sz="1400" dirty="0"/>
              <a:t>char name[80]; //</a:t>
            </a:r>
            <a:r>
              <a:rPr lang="en-US" sz="1400" dirty="0" err="1"/>
              <a:t>Имя</a:t>
            </a:r>
            <a:r>
              <a:rPr lang="en-US" sz="1400" dirty="0"/>
              <a:t> </a:t>
            </a:r>
            <a:endParaRPr lang="ru-RU" sz="1400" dirty="0"/>
          </a:p>
          <a:p>
            <a:r>
              <a:rPr lang="en-US" sz="1400" dirty="0"/>
              <a:t>    char surname[80];//</a:t>
            </a:r>
            <a:r>
              <a:rPr lang="en-US" sz="1400" dirty="0" err="1"/>
              <a:t>Фамилия</a:t>
            </a:r>
            <a:r>
              <a:rPr lang="en-US" sz="1400" dirty="0"/>
              <a:t> </a:t>
            </a:r>
            <a:endParaRPr lang="ru-RU" sz="1400" dirty="0"/>
          </a:p>
          <a:p>
            <a:r>
              <a:rPr lang="en-US" sz="1400" dirty="0"/>
              <a:t>    char </a:t>
            </a:r>
            <a:r>
              <a:rPr lang="en-US" sz="1400" dirty="0" err="1"/>
              <a:t>secondname</a:t>
            </a:r>
            <a:r>
              <a:rPr lang="en-US" sz="1400" dirty="0"/>
              <a:t>[80];//</a:t>
            </a:r>
            <a:r>
              <a:rPr lang="en-US" sz="1400" dirty="0" err="1"/>
              <a:t>отчество</a:t>
            </a:r>
            <a:endParaRPr lang="ru-RU" sz="1400" dirty="0"/>
          </a:p>
          <a:p>
            <a:r>
              <a:rPr lang="en-US" sz="1400" dirty="0"/>
              <a:t>}</a:t>
            </a:r>
            <a:r>
              <a:rPr lang="en-US" sz="1400" dirty="0" err="1"/>
              <a:t>fio_t</a:t>
            </a:r>
            <a:r>
              <a:rPr lang="en-US" sz="1400" dirty="0"/>
              <a:t>; </a:t>
            </a:r>
            <a:endParaRPr lang="ru-RU" sz="1400" dirty="0"/>
          </a:p>
          <a:p>
            <a:endParaRPr lang="ru-RU" sz="1400" dirty="0"/>
          </a:p>
          <a:p>
            <a:r>
              <a:rPr lang="ru-RU" sz="1400" dirty="0"/>
              <a:t>Элемент дерева</a:t>
            </a:r>
            <a:r>
              <a:rPr lang="en-US" sz="1400" dirty="0"/>
              <a:t>:</a:t>
            </a:r>
            <a:endParaRPr lang="ru-RU" sz="1400" dirty="0"/>
          </a:p>
          <a:p>
            <a:r>
              <a:rPr lang="en-US" sz="1400" dirty="0" err="1"/>
              <a:t>typedef</a:t>
            </a:r>
            <a:r>
              <a:rPr lang="en-US" sz="1400" dirty="0"/>
              <a:t> </a:t>
            </a:r>
            <a:r>
              <a:rPr lang="en-US" sz="1400" dirty="0" err="1"/>
              <a:t>struct</a:t>
            </a:r>
            <a:r>
              <a:rPr lang="en-US" sz="1400" dirty="0"/>
              <a:t> </a:t>
            </a:r>
            <a:r>
              <a:rPr lang="en-US" sz="1400" dirty="0" err="1"/>
              <a:t>abonent_l</a:t>
            </a:r>
            <a:r>
              <a:rPr lang="en-US" sz="1400" dirty="0"/>
              <a:t> {</a:t>
            </a:r>
            <a:endParaRPr lang="ru-RU" sz="1400" dirty="0"/>
          </a:p>
          <a:p>
            <a:r>
              <a:rPr lang="en-US" sz="1400" dirty="0"/>
              <a:t>    </a:t>
            </a:r>
            <a:r>
              <a:rPr lang="en-US" sz="1400" dirty="0" err="1"/>
              <a:t>abonent_t</a:t>
            </a:r>
            <a:r>
              <a:rPr lang="en-US" sz="1400" dirty="0"/>
              <a:t> info; // </a:t>
            </a:r>
            <a:r>
              <a:rPr lang="en-US" sz="1400" dirty="0" err="1"/>
              <a:t>информационное</a:t>
            </a:r>
            <a:r>
              <a:rPr lang="en-US" sz="1400" dirty="0"/>
              <a:t> </a:t>
            </a:r>
            <a:r>
              <a:rPr lang="en-US" sz="1400" dirty="0" err="1"/>
              <a:t>поле</a:t>
            </a:r>
            <a:endParaRPr lang="ru-RU" sz="1400" dirty="0"/>
          </a:p>
          <a:p>
            <a:r>
              <a:rPr lang="en-US" sz="1400" dirty="0"/>
              <a:t>    </a:t>
            </a:r>
            <a:r>
              <a:rPr lang="en-US" sz="1400" dirty="0" err="1"/>
              <a:t>struct</a:t>
            </a:r>
            <a:r>
              <a:rPr lang="en-US" sz="1400" dirty="0"/>
              <a:t> </a:t>
            </a:r>
            <a:r>
              <a:rPr lang="en-US" sz="1400" dirty="0" err="1"/>
              <a:t>abonent_l</a:t>
            </a:r>
            <a:r>
              <a:rPr lang="en-US" sz="1400" dirty="0"/>
              <a:t>* right; //</a:t>
            </a:r>
            <a:r>
              <a:rPr lang="en-US" sz="1400" dirty="0" err="1"/>
              <a:t>правая</a:t>
            </a:r>
            <a:r>
              <a:rPr lang="en-US" sz="1400" dirty="0"/>
              <a:t> </a:t>
            </a:r>
            <a:r>
              <a:rPr lang="en-US" sz="1400" dirty="0" err="1"/>
              <a:t>нода</a:t>
            </a:r>
            <a:endParaRPr lang="ru-RU" sz="1400" dirty="0"/>
          </a:p>
          <a:p>
            <a:r>
              <a:rPr lang="en-US" sz="1400" dirty="0"/>
              <a:t>    </a:t>
            </a:r>
            <a:r>
              <a:rPr lang="en-US" sz="1400" dirty="0" err="1"/>
              <a:t>struct</a:t>
            </a:r>
            <a:r>
              <a:rPr lang="en-US" sz="1400" dirty="0"/>
              <a:t> </a:t>
            </a:r>
            <a:r>
              <a:rPr lang="en-US" sz="1400" dirty="0" err="1"/>
              <a:t>abonent_l</a:t>
            </a:r>
            <a:r>
              <a:rPr lang="en-US" sz="1400" dirty="0"/>
              <a:t>* left; // </a:t>
            </a:r>
            <a:r>
              <a:rPr lang="en-US" sz="1400" dirty="0" err="1"/>
              <a:t>левая</a:t>
            </a:r>
            <a:r>
              <a:rPr lang="en-US" sz="1400" dirty="0"/>
              <a:t> </a:t>
            </a:r>
            <a:r>
              <a:rPr lang="en-US" sz="1400" dirty="0" err="1"/>
              <a:t>нода</a:t>
            </a:r>
            <a:r>
              <a:rPr lang="en-US" sz="1400" dirty="0"/>
              <a:t> </a:t>
            </a:r>
            <a:endParaRPr lang="ru-RU" sz="1400" dirty="0"/>
          </a:p>
          <a:p>
            <a:r>
              <a:rPr lang="ru-RU" sz="1400" dirty="0"/>
              <a:t>} </a:t>
            </a:r>
            <a:r>
              <a:rPr lang="en-US" sz="1400" dirty="0" err="1"/>
              <a:t>abonent</a:t>
            </a:r>
            <a:r>
              <a:rPr lang="ru-RU" sz="1400" dirty="0"/>
              <a:t>;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3563888" y="614130"/>
            <a:ext cx="5688632" cy="4370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/>
              <a:t>Структура хранения пользовательских данных:</a:t>
            </a:r>
          </a:p>
          <a:p>
            <a:r>
              <a:rPr lang="en-US" sz="1600" dirty="0" err="1"/>
              <a:t>typedef</a:t>
            </a:r>
            <a:r>
              <a:rPr lang="en-US" sz="1600" dirty="0"/>
              <a:t> </a:t>
            </a:r>
            <a:r>
              <a:rPr lang="en-US" sz="1600" dirty="0" err="1"/>
              <a:t>struct</a:t>
            </a:r>
            <a:r>
              <a:rPr lang="ru-RU" sz="1600" dirty="0"/>
              <a:t> { // основная структура информационного поля </a:t>
            </a:r>
          </a:p>
          <a:p>
            <a:r>
              <a:rPr lang="ru-RU" sz="1600" dirty="0"/>
              <a:t>    </a:t>
            </a:r>
            <a:r>
              <a:rPr lang="en-US" sz="1600" dirty="0"/>
              <a:t>unsigned </a:t>
            </a:r>
            <a:r>
              <a:rPr lang="en-US" sz="1600" dirty="0" err="1"/>
              <a:t>int</a:t>
            </a:r>
            <a:r>
              <a:rPr lang="en-US" sz="1600" dirty="0"/>
              <a:t> id</a:t>
            </a:r>
            <a:r>
              <a:rPr lang="ru-RU" sz="1600" dirty="0"/>
              <a:t>; //идентификатор поля</a:t>
            </a:r>
          </a:p>
          <a:p>
            <a:r>
              <a:rPr lang="ru-RU" sz="1600" dirty="0"/>
              <a:t>    </a:t>
            </a:r>
            <a:r>
              <a:rPr lang="en-US" sz="1600" dirty="0" err="1"/>
              <a:t>fio</a:t>
            </a:r>
            <a:r>
              <a:rPr lang="ru-RU" sz="1600" dirty="0"/>
              <a:t>_</a:t>
            </a:r>
            <a:r>
              <a:rPr lang="en-US" sz="1600" dirty="0"/>
              <a:t>t </a:t>
            </a:r>
            <a:r>
              <a:rPr lang="en-US" sz="1600" dirty="0" err="1"/>
              <a:t>fio</a:t>
            </a:r>
            <a:r>
              <a:rPr lang="ru-RU" sz="1600" dirty="0"/>
              <a:t>; //поле структуры </a:t>
            </a:r>
            <a:r>
              <a:rPr lang="ru-RU" sz="1600" dirty="0" err="1"/>
              <a:t>фио</a:t>
            </a:r>
            <a:endParaRPr lang="ru-RU" sz="1600" dirty="0"/>
          </a:p>
          <a:p>
            <a:r>
              <a:rPr lang="ru-RU" sz="1600" dirty="0"/>
              <a:t>    </a:t>
            </a:r>
            <a:r>
              <a:rPr lang="en-US" sz="1600" dirty="0" err="1"/>
              <a:t>struct</a:t>
            </a:r>
            <a:r>
              <a:rPr lang="ru-RU" sz="1600" dirty="0"/>
              <a:t> { // структура данных для автора книги </a:t>
            </a:r>
          </a:p>
          <a:p>
            <a:r>
              <a:rPr lang="ru-RU" sz="1600" dirty="0"/>
              <a:t>        </a:t>
            </a:r>
            <a:r>
              <a:rPr lang="en-US" sz="1600" dirty="0"/>
              <a:t>char surname[60];</a:t>
            </a:r>
            <a:endParaRPr lang="ru-RU" sz="1600" dirty="0"/>
          </a:p>
          <a:p>
            <a:r>
              <a:rPr lang="en-US" sz="1600" dirty="0"/>
              <a:t>        char </a:t>
            </a:r>
            <a:r>
              <a:rPr lang="en-US" sz="1600" dirty="0" err="1"/>
              <a:t>inicial</a:t>
            </a:r>
            <a:r>
              <a:rPr lang="en-US" sz="1600" dirty="0"/>
              <a:t>[20];</a:t>
            </a:r>
            <a:endParaRPr lang="ru-RU" sz="1600" dirty="0"/>
          </a:p>
          <a:p>
            <a:r>
              <a:rPr lang="en-US" sz="1600" dirty="0"/>
              <a:t>    }</a:t>
            </a:r>
            <a:r>
              <a:rPr lang="en-US" sz="1600" dirty="0" err="1"/>
              <a:t>autor</a:t>
            </a:r>
            <a:r>
              <a:rPr lang="en-US" sz="1600" dirty="0"/>
              <a:t>;</a:t>
            </a:r>
            <a:endParaRPr lang="ru-RU" sz="1600" dirty="0"/>
          </a:p>
          <a:p>
            <a:r>
              <a:rPr lang="en-US" sz="1600" dirty="0"/>
              <a:t>    char book</a:t>
            </a:r>
            <a:r>
              <a:rPr lang="ru-RU" sz="1600" dirty="0"/>
              <a:t>_</a:t>
            </a:r>
            <a:r>
              <a:rPr lang="en-US" sz="1600" dirty="0"/>
              <a:t>name</a:t>
            </a:r>
            <a:r>
              <a:rPr lang="ru-RU" sz="1600" dirty="0"/>
              <a:t>[160]; //поле для названия книги</a:t>
            </a:r>
          </a:p>
          <a:p>
            <a:r>
              <a:rPr lang="ru-RU" sz="1600" dirty="0"/>
              <a:t>    </a:t>
            </a:r>
            <a:r>
              <a:rPr lang="en-US" sz="1600" dirty="0"/>
              <a:t>char </a:t>
            </a:r>
            <a:r>
              <a:rPr lang="en-US" sz="1600" dirty="0" err="1"/>
              <a:t>izd</a:t>
            </a:r>
            <a:r>
              <a:rPr lang="ru-RU" sz="1600" dirty="0"/>
              <a:t>[70]; // поле для издания </a:t>
            </a:r>
          </a:p>
          <a:p>
            <a:r>
              <a:rPr lang="ru-RU" sz="1600" dirty="0"/>
              <a:t>    </a:t>
            </a:r>
            <a:r>
              <a:rPr lang="en-US" sz="1600" dirty="0" err="1"/>
              <a:t>struct</a:t>
            </a:r>
            <a:r>
              <a:rPr lang="ru-RU" sz="1600" dirty="0"/>
              <a:t> { // структура, хранит дату выдачи книги</a:t>
            </a:r>
          </a:p>
          <a:p>
            <a:r>
              <a:rPr lang="ru-RU" sz="1600" dirty="0"/>
              <a:t>        </a:t>
            </a:r>
            <a:r>
              <a:rPr lang="en-US" sz="1600" dirty="0" err="1"/>
              <a:t>int</a:t>
            </a:r>
            <a:r>
              <a:rPr lang="en-US" sz="1600" dirty="0"/>
              <a:t> d;</a:t>
            </a:r>
            <a:endParaRPr lang="ru-RU" sz="1600" dirty="0"/>
          </a:p>
          <a:p>
            <a:r>
              <a:rPr lang="en-US" sz="1600" dirty="0"/>
              <a:t>        </a:t>
            </a:r>
            <a:r>
              <a:rPr lang="en-US" sz="1600" dirty="0" err="1"/>
              <a:t>int</a:t>
            </a:r>
            <a:r>
              <a:rPr lang="en-US" sz="1600" dirty="0"/>
              <a:t> m;</a:t>
            </a:r>
            <a:endParaRPr lang="ru-RU" sz="1600" dirty="0"/>
          </a:p>
          <a:p>
            <a:r>
              <a:rPr lang="en-US" sz="1600" dirty="0"/>
              <a:t>        </a:t>
            </a:r>
            <a:r>
              <a:rPr lang="en-US" sz="1600" dirty="0" err="1"/>
              <a:t>int</a:t>
            </a:r>
            <a:r>
              <a:rPr lang="en-US" sz="1600" dirty="0"/>
              <a:t> y;</a:t>
            </a:r>
            <a:endParaRPr lang="ru-RU" sz="1600" dirty="0"/>
          </a:p>
          <a:p>
            <a:r>
              <a:rPr lang="en-US" sz="1600" dirty="0"/>
              <a:t>    }</a:t>
            </a:r>
            <a:r>
              <a:rPr lang="en-US" sz="1600" dirty="0" err="1"/>
              <a:t>date_out</a:t>
            </a:r>
            <a:r>
              <a:rPr lang="en-US" sz="1600" dirty="0"/>
              <a:t>;</a:t>
            </a:r>
            <a:endParaRPr lang="ru-RU" sz="1600" dirty="0"/>
          </a:p>
          <a:p>
            <a:r>
              <a:rPr lang="en-US" sz="1600" dirty="0"/>
              <a:t>    float cost; // </a:t>
            </a:r>
            <a:r>
              <a:rPr lang="en-US" sz="1600" dirty="0" err="1"/>
              <a:t>цена</a:t>
            </a:r>
            <a:r>
              <a:rPr lang="en-US" sz="1600" dirty="0"/>
              <a:t> </a:t>
            </a:r>
            <a:r>
              <a:rPr lang="en-US" sz="1600" dirty="0" err="1"/>
              <a:t>книги</a:t>
            </a:r>
            <a:endParaRPr lang="ru-RU" sz="1600" dirty="0"/>
          </a:p>
          <a:p>
            <a:r>
              <a:rPr lang="en-US" sz="1600" dirty="0"/>
              <a:t>} </a:t>
            </a:r>
            <a:r>
              <a:rPr lang="en-US" sz="1600" dirty="0" err="1"/>
              <a:t>abonent_t</a:t>
            </a:r>
            <a:r>
              <a:rPr lang="en-US" sz="1600" dirty="0"/>
              <a:t>; 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874338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609600" y="971550"/>
            <a:ext cx="8077200" cy="36138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tree_add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** root,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info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tree_getNodeCount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root,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accum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tree_getLeafById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root,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id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tree_deleteNodeById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** root,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id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void View(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top,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offset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tree_delete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root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printToFile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(FILE* f,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root); 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printToFile_Text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(FILE* f,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root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_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get_output_info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root,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_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output_memory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index); 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dolgi_pers_t_obr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_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get_dolgi_info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abonent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root,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dolgi_pers_t_obr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 _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output_memory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1015" y="39427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Прототипы функций</a:t>
            </a:r>
          </a:p>
        </p:txBody>
      </p:sp>
    </p:spTree>
    <p:extLst>
      <p:ext uri="{BB962C8B-B14F-4D97-AF65-F5344CB8AC3E}">
        <p14:creationId xmlns:p14="http://schemas.microsoft.com/office/powerpoint/2010/main" val="3883196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Главное меню</a:t>
            </a:r>
          </a:p>
        </p:txBody>
      </p:sp>
      <p:pic>
        <p:nvPicPr>
          <p:cNvPr id="11" name="Рисунок 10"/>
          <p:cNvPicPr/>
          <p:nvPr/>
        </p:nvPicPr>
        <p:blipFill>
          <a:blip r:embed="rId3"/>
          <a:stretch>
            <a:fillRect/>
          </a:stretch>
        </p:blipFill>
        <p:spPr>
          <a:xfrm>
            <a:off x="587912" y="661088"/>
            <a:ext cx="8167204" cy="433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19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Группа 22"/>
          <p:cNvGrpSpPr/>
          <p:nvPr/>
        </p:nvGrpSpPr>
        <p:grpSpPr>
          <a:xfrm>
            <a:off x="0" y="-5563"/>
            <a:ext cx="9144000" cy="574705"/>
            <a:chOff x="0" y="-5563"/>
            <a:chExt cx="9144000" cy="574705"/>
          </a:xfrm>
        </p:grpSpPr>
        <p:grpSp>
          <p:nvGrpSpPr>
            <p:cNvPr id="12" name="Группа 11"/>
            <p:cNvGrpSpPr/>
            <p:nvPr/>
          </p:nvGrpSpPr>
          <p:grpSpPr>
            <a:xfrm>
              <a:off x="0" y="-5563"/>
              <a:ext cx="9144000" cy="574705"/>
              <a:chOff x="-2931" y="-6103"/>
              <a:chExt cx="12194930" cy="86768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0" y="-6103"/>
                <a:ext cx="12191999" cy="86768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Полилиния 13"/>
              <p:cNvSpPr/>
              <p:nvPr/>
            </p:nvSpPr>
            <p:spPr>
              <a:xfrm>
                <a:off x="-2931" y="-6103"/>
                <a:ext cx="8638075" cy="867685"/>
              </a:xfrm>
              <a:custGeom>
                <a:avLst/>
                <a:gdLst>
                  <a:gd name="connsiteX0" fmla="*/ 0 w 9967865"/>
                  <a:gd name="connsiteY0" fmla="*/ 0 h 679010"/>
                  <a:gd name="connsiteX1" fmla="*/ 9967865 w 9967865"/>
                  <a:gd name="connsiteY1" fmla="*/ 0 h 679010"/>
                  <a:gd name="connsiteX2" fmla="*/ 7659232 w 9967865"/>
                  <a:gd name="connsiteY2" fmla="*/ 679010 h 679010"/>
                  <a:gd name="connsiteX3" fmla="*/ 0 w 9967865"/>
                  <a:gd name="connsiteY3" fmla="*/ 679010 h 679010"/>
                  <a:gd name="connsiteX4" fmla="*/ 0 w 9967865"/>
                  <a:gd name="connsiteY4" fmla="*/ 0 h 679010"/>
                  <a:gd name="connsiteX0" fmla="*/ 0 w 9967865"/>
                  <a:gd name="connsiteY0" fmla="*/ 0 h 686788"/>
                  <a:gd name="connsiteX1" fmla="*/ 9967865 w 9967865"/>
                  <a:gd name="connsiteY1" fmla="*/ 0 h 686788"/>
                  <a:gd name="connsiteX2" fmla="*/ 9086239 w 9967865"/>
                  <a:gd name="connsiteY2" fmla="*/ 686788 h 686788"/>
                  <a:gd name="connsiteX3" fmla="*/ 0 w 9967865"/>
                  <a:gd name="connsiteY3" fmla="*/ 679010 h 686788"/>
                  <a:gd name="connsiteX4" fmla="*/ 0 w 9967865"/>
                  <a:gd name="connsiteY4" fmla="*/ 0 h 686788"/>
                  <a:gd name="connsiteX0" fmla="*/ 0 w 9967865"/>
                  <a:gd name="connsiteY0" fmla="*/ 0 h 750734"/>
                  <a:gd name="connsiteX1" fmla="*/ 9967865 w 9967865"/>
                  <a:gd name="connsiteY1" fmla="*/ 0 h 750734"/>
                  <a:gd name="connsiteX2" fmla="*/ 9086239 w 9967865"/>
                  <a:gd name="connsiteY2" fmla="*/ 686788 h 750734"/>
                  <a:gd name="connsiteX3" fmla="*/ 422409 w 9967865"/>
                  <a:gd name="connsiteY3" fmla="*/ 750734 h 750734"/>
                  <a:gd name="connsiteX4" fmla="*/ 0 w 9967865"/>
                  <a:gd name="connsiteY4" fmla="*/ 0 h 750734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86239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318564 w 9967865"/>
                  <a:gd name="connsiteY2" fmla="*/ 634624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9001757 w 9967865"/>
                  <a:gd name="connsiteY2" fmla="*/ 683527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929948 w 9967865"/>
                  <a:gd name="connsiteY2" fmla="*/ 686788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774813"/>
                  <a:gd name="connsiteX1" fmla="*/ 9967865 w 9967865"/>
                  <a:gd name="connsiteY1" fmla="*/ 0 h 774813"/>
                  <a:gd name="connsiteX2" fmla="*/ 9153824 w 9967865"/>
                  <a:gd name="connsiteY2" fmla="*/ 774813 h 774813"/>
                  <a:gd name="connsiteX3" fmla="*/ 4224 w 9967865"/>
                  <a:gd name="connsiteY3" fmla="*/ 688791 h 774813"/>
                  <a:gd name="connsiteX4" fmla="*/ 0 w 9967865"/>
                  <a:gd name="connsiteY4" fmla="*/ 0 h 774813"/>
                  <a:gd name="connsiteX0" fmla="*/ 0 w 9967865"/>
                  <a:gd name="connsiteY0" fmla="*/ 0 h 688791"/>
                  <a:gd name="connsiteX1" fmla="*/ 9967865 w 9967865"/>
                  <a:gd name="connsiteY1" fmla="*/ 0 h 688791"/>
                  <a:gd name="connsiteX2" fmla="*/ 8824346 w 9967865"/>
                  <a:gd name="connsiteY2" fmla="*/ 484656 h 688791"/>
                  <a:gd name="connsiteX3" fmla="*/ 4224 w 9967865"/>
                  <a:gd name="connsiteY3" fmla="*/ 688791 h 688791"/>
                  <a:gd name="connsiteX4" fmla="*/ 0 w 9967865"/>
                  <a:gd name="connsiteY4" fmla="*/ 0 h 688791"/>
                  <a:gd name="connsiteX0" fmla="*/ 0 w 9967865"/>
                  <a:gd name="connsiteY0" fmla="*/ 0 h 690048"/>
                  <a:gd name="connsiteX1" fmla="*/ 9967865 w 9967865"/>
                  <a:gd name="connsiteY1" fmla="*/ 0 h 690048"/>
                  <a:gd name="connsiteX2" fmla="*/ 8760984 w 9967865"/>
                  <a:gd name="connsiteY2" fmla="*/ 690048 h 690048"/>
                  <a:gd name="connsiteX3" fmla="*/ 4224 w 9967865"/>
                  <a:gd name="connsiteY3" fmla="*/ 688791 h 690048"/>
                  <a:gd name="connsiteX4" fmla="*/ 0 w 9967865"/>
                  <a:gd name="connsiteY4" fmla="*/ 0 h 690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7865" h="690048">
                    <a:moveTo>
                      <a:pt x="0" y="0"/>
                    </a:moveTo>
                    <a:lnTo>
                      <a:pt x="9967865" y="0"/>
                    </a:lnTo>
                    <a:lnTo>
                      <a:pt x="8760984" y="690048"/>
                    </a:lnTo>
                    <a:lnTo>
                      <a:pt x="4224" y="6887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3800" y="91298"/>
              <a:ext cx="1211316" cy="380979"/>
            </a:xfrm>
            <a:prstGeom prst="rect">
              <a:avLst/>
            </a:prstGeom>
          </p:spPr>
        </p:pic>
      </p:grpSp>
      <p:sp>
        <p:nvSpPr>
          <p:cNvPr id="19" name="object 3"/>
          <p:cNvSpPr txBox="1"/>
          <p:nvPr/>
        </p:nvSpPr>
        <p:spPr>
          <a:xfrm>
            <a:off x="725276" y="971550"/>
            <a:ext cx="769344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3553" y="69668"/>
            <a:ext cx="8229600" cy="26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1400" dirty="0">
                <a:solidFill>
                  <a:schemeClr val="bg1"/>
                </a:solidFill>
                <a:latin typeface="Myriad Pro Black" panose="020B0803030403020204" pitchFamily="34" charset="0"/>
              </a:rPr>
              <a:t>Выполнение программы. Добавление элемента</a:t>
            </a:r>
          </a:p>
        </p:txBody>
      </p:sp>
      <p:pic>
        <p:nvPicPr>
          <p:cNvPr id="11" name="Рисунок 10"/>
          <p:cNvPicPr/>
          <p:nvPr/>
        </p:nvPicPr>
        <p:blipFill>
          <a:blip r:embed="rId3"/>
          <a:stretch>
            <a:fillRect/>
          </a:stretch>
        </p:blipFill>
        <p:spPr>
          <a:xfrm>
            <a:off x="669057" y="699542"/>
            <a:ext cx="8064896" cy="428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9209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Презентация.pptx" id="{F5675235-056C-4E04-97CC-A9F7016F5CC0}" vid="{23484EB0-75C7-4907-9402-AB2CB13097D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</Template>
  <TotalTime>104</TotalTime>
  <Words>721</Words>
  <Application>Microsoft Office PowerPoint</Application>
  <PresentationFormat>Экран (16:9)</PresentationFormat>
  <Paragraphs>81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Times New Roman</vt:lpstr>
      <vt:lpstr>Arial</vt:lpstr>
      <vt:lpstr>Courier New</vt:lpstr>
      <vt:lpstr>Symbol</vt:lpstr>
      <vt:lpstr>Myriad Pro Black</vt:lpstr>
      <vt:lpstr>Consolas</vt:lpstr>
      <vt:lpstr>Calibri</vt:lpstr>
      <vt:lpstr>Century Gothic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Виктор</dc:creator>
  <cp:lastModifiedBy>Виктор</cp:lastModifiedBy>
  <cp:revision>15</cp:revision>
  <dcterms:created xsi:type="dcterms:W3CDTF">2022-12-11T11:54:47Z</dcterms:created>
  <dcterms:modified xsi:type="dcterms:W3CDTF">2022-12-14T17:41:37Z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